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5" r:id="rId5"/>
    <p:sldId id="268" r:id="rId6"/>
    <p:sldId id="287" r:id="rId7"/>
    <p:sldId id="272" r:id="rId8"/>
    <p:sldId id="282" r:id="rId9"/>
    <p:sldId id="277" r:id="rId10"/>
    <p:sldId id="301" r:id="rId11"/>
    <p:sldId id="292" r:id="rId12"/>
    <p:sldId id="300" r:id="rId13"/>
  </p:sldIdLst>
  <p:sldSz cx="12192000" cy="6858000"/>
  <p:notesSz cx="6858000" cy="9144000"/>
  <p:embeddedFontLst>
    <p:embeddedFont>
      <p:font typeface="Arial Rounded MT Bold" panose="020F0704030504030204" pitchFamily="34" charset="0"/>
      <p:regular r:id="rId16"/>
    </p:embeddedFont>
    <p:embeddedFont>
      <p:font typeface="Avenir Next LT Pro" panose="020B0504020202020204" pitchFamily="3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Speak Pro" panose="020B0504020101020102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249" autoAdjust="0"/>
  </p:normalViewPr>
  <p:slideViewPr>
    <p:cSldViewPr snapToGrid="0">
      <p:cViewPr>
        <p:scale>
          <a:sx n="71" d="100"/>
          <a:sy n="71" d="100"/>
        </p:scale>
        <p:origin x="480" y="60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6/10/2025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6/10/2025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6/10/2025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6/10/2025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6/10/2025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6/10/2025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519" y="1700326"/>
            <a:ext cx="9929375" cy="1553861"/>
          </a:xfrm>
        </p:spPr>
        <p:txBody>
          <a:bodyPr>
            <a:normAutofit/>
          </a:bodyPr>
          <a:lstStyle/>
          <a:p>
            <a:r>
              <a:rPr lang="en-US" sz="4800" dirty="0"/>
              <a:t>Database Design and Implementation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86DF3E-7468-449F-B65F-323005E46C09}"/>
              </a:ext>
            </a:extLst>
          </p:cNvPr>
          <p:cNvSpPr txBox="1"/>
          <p:nvPr/>
        </p:nvSpPr>
        <p:spPr>
          <a:xfrm>
            <a:off x="1922930" y="4197642"/>
            <a:ext cx="3267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Group 2 – Task 6</a:t>
            </a:r>
            <a:endParaRPr lang="fr-CM" sz="2800" dirty="0">
              <a:solidFill>
                <a:schemeClr val="bg2">
                  <a:lumMod val="60000"/>
                  <a:lumOff val="40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ELEMENTS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18759-B9AA-49AB-A320-92AF51051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920497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4F3DDE-5D3C-40C1-A976-7406EB83A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4089" y="462896"/>
            <a:ext cx="10299494" cy="5882201"/>
          </a:xfrm>
        </p:spPr>
        <p:txBody>
          <a:bodyPr>
            <a:normAutofit fontScale="92500"/>
          </a:bodyPr>
          <a:lstStyle/>
          <a:p>
            <a:pPr marL="17780" marR="0" indent="-6350">
              <a:lnSpc>
                <a:spcPct val="95000"/>
              </a:lnSpc>
              <a:spcBef>
                <a:spcPts val="0"/>
              </a:spcBef>
              <a:spcAft>
                <a:spcPts val="280"/>
              </a:spcAft>
            </a:pPr>
            <a:r>
              <a:rPr lang="fr-CM" sz="240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The </a:t>
            </a:r>
            <a:r>
              <a:rPr lang="fr-CM" sz="240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CarCare</a:t>
            </a:r>
            <a:r>
              <a:rPr lang="fr-CM" sz="240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 app </a:t>
            </a:r>
            <a:r>
              <a:rPr lang="fr-CM" sz="240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organizes</a:t>
            </a:r>
            <a:r>
              <a:rPr lang="fr-CM" sz="240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 </a:t>
            </a:r>
            <a:r>
              <a:rPr lang="fr-CM" sz="240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its</a:t>
            </a:r>
            <a:r>
              <a:rPr lang="fr-CM" sz="240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 data </a:t>
            </a:r>
            <a:r>
              <a:rPr lang="fr-CM" sz="240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into</a:t>
            </a:r>
            <a:r>
              <a:rPr lang="fr-CM" sz="240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 six key </a:t>
            </a:r>
            <a:r>
              <a:rPr lang="fr-CM" sz="240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entities</a:t>
            </a:r>
            <a:r>
              <a:rPr lang="fr-CM" sz="240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</a:rPr>
              <a:t>:</a:t>
            </a:r>
          </a:p>
          <a:p>
            <a:pPr marL="17780" marR="0" indent="-6350">
              <a:lnSpc>
                <a:spcPct val="95000"/>
              </a:lnSpc>
              <a:spcBef>
                <a:spcPts val="0"/>
              </a:spcBef>
              <a:spcAft>
                <a:spcPts val="280"/>
              </a:spcAft>
            </a:pPr>
            <a:endParaRPr lang="fr-CM" sz="2400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101000"/>
              </a:lnSpc>
              <a:spcBef>
                <a:spcPts val="0"/>
              </a:spcBef>
              <a:spcAft>
                <a:spcPts val="110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-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Includes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user ID, phone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location, and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(car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owner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or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mechanic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pPr marL="342900" marR="0" lvl="0" indent="-342900" fontAlgn="base">
              <a:lnSpc>
                <a:spcPct val="101000"/>
              </a:lnSpc>
              <a:spcBef>
                <a:spcPts val="0"/>
              </a:spcBef>
              <a:spcAft>
                <a:spcPts val="110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endParaRPr lang="fr-CM" sz="2400" u="none" strike="noStrike" dirty="0">
              <a:solidFill>
                <a:schemeClr val="bg1"/>
              </a:solidFill>
              <a:effectLst/>
              <a:uFill>
                <a:solidFill>
                  <a:srgbClr val="000000"/>
                </a:solidFill>
              </a:uFill>
              <a:latin typeface="Arial Rounded MT Bold" panose="020F07040305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101000"/>
              </a:lnSpc>
              <a:spcBef>
                <a:spcPts val="0"/>
              </a:spcBef>
              <a:spcAft>
                <a:spcPts val="295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Vehicle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Stores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vehicle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details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like model and links to the user.</a:t>
            </a:r>
          </a:p>
          <a:p>
            <a:pPr marL="342900" marR="0" lvl="0" indent="-342900" fontAlgn="base">
              <a:lnSpc>
                <a:spcPct val="101000"/>
              </a:lnSpc>
              <a:spcBef>
                <a:spcPts val="0"/>
              </a:spcBef>
              <a:spcAft>
                <a:spcPts val="295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endParaRPr lang="fr-CM" sz="2400" u="none" strike="noStrike" dirty="0">
              <a:solidFill>
                <a:schemeClr val="bg1"/>
              </a:solidFill>
              <a:effectLst/>
              <a:uFill>
                <a:solidFill>
                  <a:srgbClr val="000000"/>
                </a:solidFill>
              </a:uFill>
              <a:latin typeface="Arial Rounded MT Bold" panose="020F07040305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101000"/>
              </a:lnSpc>
              <a:spcBef>
                <a:spcPts val="0"/>
              </a:spcBef>
              <a:spcAft>
                <a:spcPts val="110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Dashboardlmage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Captures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uploaded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images and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detected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faults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marR="0" lvl="0" indent="-342900" fontAlgn="base">
              <a:lnSpc>
                <a:spcPct val="101000"/>
              </a:lnSpc>
              <a:spcBef>
                <a:spcPts val="0"/>
              </a:spcBef>
              <a:spcAft>
                <a:spcPts val="110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endParaRPr lang="fr-CM" sz="2400" u="none" strike="noStrike" dirty="0">
              <a:solidFill>
                <a:schemeClr val="bg1"/>
              </a:solidFill>
              <a:effectLst/>
              <a:uFill>
                <a:solidFill>
                  <a:srgbClr val="000000"/>
                </a:solidFill>
              </a:uFill>
              <a:latin typeface="Arial Rounded MT Bold" panose="020F07040305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95000"/>
              </a:lnSpc>
              <a:spcBef>
                <a:spcPts val="0"/>
              </a:spcBef>
              <a:spcAft>
                <a:spcPts val="280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EngineSoundFile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Stores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recorded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sound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files and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diagnosis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results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marR="0" lvl="0" indent="-342900" fontAlgn="base">
              <a:lnSpc>
                <a:spcPct val="95000"/>
              </a:lnSpc>
              <a:spcBef>
                <a:spcPts val="0"/>
              </a:spcBef>
              <a:spcAft>
                <a:spcPts val="280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endParaRPr lang="fr-CM" sz="2400" u="none" strike="noStrike" dirty="0">
              <a:solidFill>
                <a:schemeClr val="bg1"/>
              </a:solidFill>
              <a:effectLst/>
              <a:uFill>
                <a:solidFill>
                  <a:srgbClr val="000000"/>
                </a:solidFill>
              </a:uFill>
              <a:latin typeface="Arial Rounded MT Bold" panose="020F07040305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101000"/>
              </a:lnSpc>
              <a:spcBef>
                <a:spcPts val="0"/>
              </a:spcBef>
              <a:spcAft>
                <a:spcPts val="110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Diagnostic - Links all inputs to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generate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summary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fault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code, and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recommendation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marR="0" lvl="0" indent="-342900" fontAlgn="base">
              <a:lnSpc>
                <a:spcPct val="101000"/>
              </a:lnSpc>
              <a:spcBef>
                <a:spcPts val="0"/>
              </a:spcBef>
              <a:spcAft>
                <a:spcPts val="110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endParaRPr lang="fr-CM" sz="2400" u="none" strike="noStrike" dirty="0">
              <a:solidFill>
                <a:schemeClr val="bg1"/>
              </a:solidFill>
              <a:effectLst/>
              <a:uFill>
                <a:solidFill>
                  <a:srgbClr val="000000"/>
                </a:solidFill>
              </a:uFill>
              <a:latin typeface="Arial Rounded MT Bold" panose="020F07040305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95000"/>
              </a:lnSpc>
              <a:spcBef>
                <a:spcPts val="0"/>
              </a:spcBef>
              <a:spcAft>
                <a:spcPts val="280"/>
              </a:spcAft>
              <a:buClr>
                <a:schemeClr val="bg1"/>
              </a:buClr>
              <a:buSzPts val="2200"/>
              <a:buFont typeface="Arial" panose="020B0604020202020204" pitchFamily="34" charset="0"/>
              <a:buChar char="•"/>
            </a:pP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TutorialVideo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Contains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repair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video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suggestions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based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on </a:t>
            </a:r>
            <a:r>
              <a:rPr lang="fr-CM" sz="2400" u="none" strike="noStrike" dirty="0" err="1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diagnosed</a:t>
            </a:r>
            <a:r>
              <a:rPr lang="fr-CM" sz="2400" u="none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 Rounded MT Bold" panose="020F07040305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issues.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EA0E-0AD2-4431-A4BB-BA6FE0FB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A8F80-4A21-4C24-8E8C-2EF0B85E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8E7856-1972-4633-98B1-7926DA31AF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198773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Conceptual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046CD-889C-4A2E-8DC3-BED5C7901E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 Rounded MT Bold" panose="020F0704030504030204" pitchFamily="34" charset="0"/>
              </a:rPr>
              <a:t>It Defines: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E0C3E-549F-4B12-BC1D-70D49FDEE3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 Rounded MT Bold" panose="020F0704030504030204" pitchFamily="34" charset="0"/>
              </a:rPr>
              <a:t>Key components</a:t>
            </a:r>
          </a:p>
          <a:p>
            <a:r>
              <a:rPr lang="en-US" sz="2800" dirty="0">
                <a:latin typeface="Arial Rounded MT Bold" panose="020F0704030504030204" pitchFamily="34" charset="0"/>
              </a:rPr>
              <a:t>Key Functionalities</a:t>
            </a:r>
          </a:p>
          <a:p>
            <a:r>
              <a:rPr lang="en-US" sz="2800" dirty="0" err="1">
                <a:latin typeface="Arial Rounded MT Bold" panose="020F0704030504030204" pitchFamily="34" charset="0"/>
              </a:rPr>
              <a:t>WorkFlows</a:t>
            </a:r>
            <a:endParaRPr lang="en-US" sz="2800" dirty="0">
              <a:latin typeface="Arial Rounded MT Bold" panose="020F0704030504030204" pitchFamily="34" charset="0"/>
            </a:endParaRPr>
          </a:p>
          <a:p>
            <a:r>
              <a:rPr lang="en-US" sz="2800" dirty="0">
                <a:latin typeface="Arial Rounded MT Bold" panose="020F0704030504030204" pitchFamily="34" charset="0"/>
              </a:rPr>
              <a:t>Data Flows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7831C-5C8A-4D10-8B69-B54C753E2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 Rounded MT Bold" panose="020F0704030504030204" pitchFamily="34" charset="0"/>
              </a:rPr>
              <a:t>It focuses :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088409-0EAA-441A-9E25-8CC3324E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Group 2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27968E-142A-49A3-8ED6-285EDE03F3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2BF507-75ED-4F09-959F-8E0854B6033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 Rounded MT Bold" panose="020F0704030504030204" pitchFamily="34" charset="0"/>
              </a:rPr>
              <a:t>What the </a:t>
            </a:r>
            <a:r>
              <a:rPr lang="en-US" sz="2800">
                <a:latin typeface="Arial Rounded MT Bold" panose="020F0704030504030204" pitchFamily="34" charset="0"/>
              </a:rPr>
              <a:t>System can </a:t>
            </a:r>
            <a:r>
              <a:rPr lang="en-US" sz="2800" dirty="0">
                <a:latin typeface="Arial Rounded MT Bold" panose="020F0704030504030204" pitchFamily="34" charset="0"/>
              </a:rPr>
              <a:t>do</a:t>
            </a:r>
          </a:p>
          <a:p>
            <a:r>
              <a:rPr lang="en-US" sz="2800" dirty="0">
                <a:latin typeface="Arial Rounded MT Bold" panose="020F0704030504030204" pitchFamily="34" charset="0"/>
              </a:rPr>
              <a:t>Who will Use it</a:t>
            </a:r>
          </a:p>
          <a:p>
            <a:r>
              <a:rPr lang="en-US" sz="2800" dirty="0">
                <a:latin typeface="Arial Rounded MT Bold" panose="020F0704030504030204" pitchFamily="34" charset="0"/>
              </a:rPr>
              <a:t>How the pieces Fit together</a:t>
            </a: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372" y="116057"/>
            <a:ext cx="10515600" cy="1325563"/>
          </a:xfrm>
        </p:spPr>
        <p:txBody>
          <a:bodyPr/>
          <a:lstStyle/>
          <a:p>
            <a:r>
              <a:rPr lang="en-US" dirty="0"/>
              <a:t>ER Diagram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4873" y="1273013"/>
            <a:ext cx="4952209" cy="1506071"/>
          </a:xfrm>
        </p:spPr>
        <p:txBody>
          <a:bodyPr>
            <a:normAutofit/>
          </a:bodyPr>
          <a:lstStyle/>
          <a:p>
            <a:pPr marL="7620" marR="0" indent="1905">
              <a:lnSpc>
                <a:spcPct val="110000"/>
              </a:lnSpc>
              <a:spcBef>
                <a:spcPts val="0"/>
              </a:spcBef>
              <a:spcAft>
                <a:spcPts val="1930"/>
              </a:spcAft>
            </a:pPr>
            <a:r>
              <a:rPr lang="en-US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Central Entity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</a:p>
          <a:p>
            <a:pPr marL="7620" marR="0" indent="1905">
              <a:lnSpc>
                <a:spcPct val="110000"/>
              </a:lnSpc>
              <a:spcBef>
                <a:spcPts val="0"/>
              </a:spcBef>
              <a:spcAft>
                <a:spcPts val="1930"/>
              </a:spcAft>
            </a:pPr>
            <a:r>
              <a:rPr lang="en-US" sz="19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User (can be a Car Owner or Mechanic)</a:t>
            </a:r>
          </a:p>
          <a:p>
            <a:pPr marL="7620" marR="0" indent="1905">
              <a:lnSpc>
                <a:spcPct val="110000"/>
              </a:lnSpc>
              <a:spcBef>
                <a:spcPts val="0"/>
              </a:spcBef>
              <a:spcAft>
                <a:spcPts val="1930"/>
              </a:spcAft>
            </a:pPr>
            <a:endParaRPr lang="fr-CM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C79059-C535-4122-AA80-8D550BB431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545461A-4481-4036-80BF-383CCFB3C1FF}"/>
              </a:ext>
            </a:extLst>
          </p:cNvPr>
          <p:cNvSpPr txBox="1"/>
          <p:nvPr/>
        </p:nvSpPr>
        <p:spPr>
          <a:xfrm>
            <a:off x="447199" y="3825353"/>
            <a:ext cx="5287555" cy="236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620" marR="0" indent="1905" algn="r">
              <a:lnSpc>
                <a:spcPct val="110000"/>
              </a:lnSpc>
              <a:spcBef>
                <a:spcPts val="0"/>
              </a:spcBef>
              <a:spcAft>
                <a:spcPts val="2450"/>
              </a:spcAft>
            </a:pPr>
            <a:r>
              <a:rPr lang="en-US" sz="20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Related Entities:</a:t>
            </a:r>
            <a:endParaRPr lang="fr-CM" sz="2000" b="1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50520" marR="0" indent="-342900">
              <a:lnSpc>
                <a:spcPct val="150000"/>
              </a:lnSpc>
              <a:spcBef>
                <a:spcPts val="0"/>
              </a:spcBef>
              <a:spcAft>
                <a:spcPts val="15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Vehicle - owned by users</a:t>
            </a:r>
            <a:endParaRPr lang="fr-CM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50520" marR="0" indent="-342900">
              <a:lnSpc>
                <a:spcPct val="150000"/>
              </a:lnSpc>
              <a:spcBef>
                <a:spcPts val="0"/>
              </a:spcBef>
              <a:spcAft>
                <a:spcPts val="15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MechanicProfile - 1 :1 with mechanic users</a:t>
            </a:r>
            <a:endParaRPr lang="fr-CM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50520" marR="0" indent="-342900">
              <a:lnSpc>
                <a:spcPct val="150000"/>
              </a:lnSpc>
              <a:spcBef>
                <a:spcPts val="0"/>
              </a:spcBef>
              <a:spcAft>
                <a:spcPts val="2385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Dashboardlmage &amp; EngineSoundFile - uploaded for diagnostics</a:t>
            </a:r>
            <a:endParaRPr lang="fr-CM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D9EBA4B-359D-4411-B573-1EDF21188653}"/>
              </a:ext>
            </a:extLst>
          </p:cNvPr>
          <p:cNvSpPr txBox="1"/>
          <p:nvPr/>
        </p:nvSpPr>
        <p:spPr>
          <a:xfrm>
            <a:off x="6067252" y="4618285"/>
            <a:ext cx="618477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0520" marR="0" indent="-342900">
              <a:lnSpc>
                <a:spcPct val="150000"/>
              </a:lnSpc>
              <a:spcBef>
                <a:spcPts val="0"/>
              </a:spcBef>
              <a:spcAft>
                <a:spcPts val="15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Diagnostic - links to user, vehicle, image, and sound</a:t>
            </a:r>
            <a:endParaRPr lang="fr-CM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50520" marR="0" indent="-342900">
              <a:lnSpc>
                <a:spcPct val="150000"/>
              </a:lnSpc>
              <a:spcBef>
                <a:spcPts val="0"/>
              </a:spcBef>
              <a:spcAft>
                <a:spcPts val="15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Review - written by car owners for mechanics</a:t>
            </a:r>
            <a:endParaRPr lang="fr-CM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50520" marR="0" indent="-342900">
              <a:lnSpc>
                <a:spcPct val="150000"/>
              </a:lnSpc>
              <a:spcBef>
                <a:spcPts val="0"/>
              </a:spcBef>
              <a:spcAft>
                <a:spcPts val="15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Feedback - submitted by users to improve app</a:t>
            </a:r>
            <a:endParaRPr lang="fr-CM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50520" marR="0" indent="-342900">
              <a:lnSpc>
                <a:spcPct val="150000"/>
              </a:lnSpc>
              <a:spcBef>
                <a:spcPts val="0"/>
              </a:spcBef>
              <a:spcAft>
                <a:spcPts val="15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TutorialVideo - linked to fault codes, for learning</a:t>
            </a:r>
            <a:endParaRPr lang="fr-CM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CM" sz="2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CF59ABB-A08B-4BD5-9D11-BBA5C0567956}"/>
              </a:ext>
            </a:extLst>
          </p:cNvPr>
          <p:cNvSpPr txBox="1"/>
          <p:nvPr/>
        </p:nvSpPr>
        <p:spPr>
          <a:xfrm>
            <a:off x="6096000" y="774089"/>
            <a:ext cx="6127274" cy="2672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Highlights:</a:t>
            </a:r>
          </a:p>
          <a:p>
            <a:endParaRPr lang="fr-CM" b="1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Strong Entities: User, Vehicle, Diagnostic, Review, etc.</a:t>
            </a:r>
            <a:endParaRPr lang="fr-CM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50520" marR="0" indent="-342900">
              <a:lnSpc>
                <a:spcPct val="150000"/>
              </a:lnSpc>
              <a:spcBef>
                <a:spcPts val="0"/>
              </a:spcBef>
              <a:spcAft>
                <a:spcPts val="251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Weak Entity: MechanicProfile (depends on User)</a:t>
            </a:r>
            <a:endParaRPr lang="fr-CM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93370" marR="0" indent="-285750">
              <a:spcBef>
                <a:spcPts val="0"/>
              </a:spcBef>
              <a:spcAft>
                <a:spcPts val="251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Multivalued Attribute (potential): Specialization</a:t>
            </a:r>
            <a:endParaRPr lang="fr-CM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93370" marR="0" indent="-285750">
              <a:spcBef>
                <a:spcPts val="0"/>
              </a:spcBef>
              <a:spcAft>
                <a:spcPts val="251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Derived Attribute (optional): Experience Years</a:t>
            </a:r>
          </a:p>
        </p:txBody>
      </p:sp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950A-F236-4AE1-B402-E9CC3F82C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 Diagram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5406C2-0900-4C67-9F60-23C0C642F610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3" t="32462" r="10365" b="12027"/>
          <a:stretch>
            <a:fillRect/>
          </a:stretch>
        </p:blipFill>
        <p:spPr bwMode="auto">
          <a:xfrm>
            <a:off x="614873" y="1400029"/>
            <a:ext cx="10404738" cy="5780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2EC5-0A20-4D63-B00B-DEB39889D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535" y="-358133"/>
            <a:ext cx="4302766" cy="2390931"/>
          </a:xfrm>
        </p:spPr>
        <p:txBody>
          <a:bodyPr/>
          <a:lstStyle/>
          <a:p>
            <a:r>
              <a:rPr lang="en-US" dirty="0"/>
              <a:t>Database Implementation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4F3DDE-5D3C-40C1-A976-7406EB83A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62314" y="2518560"/>
            <a:ext cx="7835409" cy="288904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Node.js, type script,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MongoDb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Core of the Db revolves around Users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Support Car owners and Mechanics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Scalable Secured and Ai - powered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EA0E-0AD2-4431-A4BB-BA6FE0FB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A8F80-4A21-4C24-8E8C-2EF0B85E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8E7856-1972-4633-98B1-7926DA31AF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154260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D96C-ADDF-4D9F-B790-CF6E3E55A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799" y="100991"/>
            <a:ext cx="7118887" cy="1263905"/>
          </a:xfrm>
        </p:spPr>
        <p:txBody>
          <a:bodyPr/>
          <a:lstStyle/>
          <a:p>
            <a:r>
              <a:rPr lang="en-US" sz="4400" dirty="0"/>
              <a:t>Backend Implementation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9BBFAA-ECE3-46DC-A227-38CCA1EED110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200" dirty="0">
                <a:latin typeface="Arial Rounded MT Bold" panose="020F0704030504030204" pitchFamily="34" charset="0"/>
              </a:rPr>
              <a:t>Node </a:t>
            </a:r>
            <a:r>
              <a:rPr lang="en-US" sz="3200" dirty="0" err="1">
                <a:latin typeface="Arial Rounded MT Bold" panose="020F0704030504030204" pitchFamily="34" charset="0"/>
              </a:rPr>
              <a:t>js</a:t>
            </a:r>
            <a:r>
              <a:rPr lang="en-US" sz="3200" dirty="0">
                <a:latin typeface="Arial Rounded MT Bold" panose="020F0704030504030204" pitchFamily="34" charset="0"/>
              </a:rPr>
              <a:t> &amp; Express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0104A1-25DB-4A49-B257-40CF6B30A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40D52-4191-48B5-89BF-0F57F61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BD9075D-1F42-4726-8EC6-EE8B41639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0AC0E371-764C-41CA-9680-267350C7EE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5086847" y="2556351"/>
            <a:ext cx="2322482" cy="49949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 Rounded MT Bold" panose="020F0704030504030204" pitchFamily="34" charset="0"/>
              </a:rPr>
              <a:t>Swagger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5712C8D-157C-4EF1-B565-889F5684F1BA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8047686" y="2457016"/>
            <a:ext cx="3256674" cy="49949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 Rounded MT Bold" panose="020F0704030504030204" pitchFamily="34" charset="0"/>
              </a:rPr>
              <a:t>Type Script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188B3941-E817-44DE-8D5A-DCA0DAB6182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1143954" y="4746794"/>
            <a:ext cx="1921975" cy="499493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 err="1">
                <a:latin typeface="Arial Rounded MT Bold" panose="020F0704030504030204" pitchFamily="34" charset="0"/>
              </a:rPr>
              <a:t>prisma</a:t>
            </a:r>
            <a:endParaRPr lang="en-US" sz="3600" dirty="0">
              <a:latin typeface="Arial Rounded MT Bold" panose="020F0704030504030204" pitchFamily="34" charset="0"/>
            </a:endParaRP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20613223-43E0-4B37-AFB8-C0C5F47750A5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>
            <a:normAutofit/>
          </a:bodyPr>
          <a:lstStyle/>
          <a:p>
            <a:r>
              <a:rPr lang="en-US" sz="2800" dirty="0" err="1">
                <a:latin typeface="Arial Rounded MT Bold" panose="020F0704030504030204" pitchFamily="34" charset="0"/>
              </a:rPr>
              <a:t>Jwt</a:t>
            </a:r>
            <a:r>
              <a:rPr lang="en-US" sz="2800" dirty="0">
                <a:latin typeface="Arial Rounded MT Bold" panose="020F0704030504030204" pitchFamily="34" charset="0"/>
              </a:rPr>
              <a:t> &amp; </a:t>
            </a:r>
            <a:r>
              <a:rPr lang="en-US" sz="2800" dirty="0" err="1">
                <a:latin typeface="Arial Rounded MT Bold" panose="020F0704030504030204" pitchFamily="34" charset="0"/>
              </a:rPr>
              <a:t>Bcryptjs</a:t>
            </a:r>
            <a:endParaRPr lang="en-US" sz="2800" dirty="0">
              <a:latin typeface="Arial Rounded MT Bold" panose="020F0704030504030204" pitchFamily="34" charset="0"/>
            </a:endParaRP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3C4E060E-0CFB-411A-B226-CDA349703288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>
            <a:normAutofit/>
          </a:bodyPr>
          <a:lstStyle/>
          <a:p>
            <a:r>
              <a:rPr lang="en-US" sz="2800" dirty="0" err="1">
                <a:latin typeface="Arial Rounded MT Bold" panose="020F0704030504030204" pitchFamily="34" charset="0"/>
              </a:rPr>
              <a:t>multer</a:t>
            </a:r>
            <a:endParaRPr lang="en-US" sz="28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801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D96C-ADDF-4D9F-B790-CF6E3E55A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799" y="100991"/>
            <a:ext cx="7118887" cy="1263905"/>
          </a:xfrm>
        </p:spPr>
        <p:txBody>
          <a:bodyPr/>
          <a:lstStyle/>
          <a:p>
            <a:r>
              <a:rPr lang="en-US" sz="4400" dirty="0" err="1"/>
              <a:t>Conclussion</a:t>
            </a:r>
            <a:endParaRPr lang="en-US" sz="44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9BBFAA-ECE3-46DC-A227-38CCA1EED110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767436" y="1909447"/>
            <a:ext cx="9304412" cy="3254223"/>
          </a:xfrm>
        </p:spPr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All endpoints are documented using swagger</a:t>
            </a:r>
            <a:endParaRPr lang="fr-CM" sz="2400" kern="1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All database models and relationships are defined in `</a:t>
            </a:r>
            <a:r>
              <a:rPr lang="en-US" sz="24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prisma</a:t>
            </a:r>
            <a:r>
              <a:rPr lang="en-US" sz="24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</a:t>
            </a:r>
            <a:r>
              <a:rPr lang="en-US" sz="24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schema.prisma</a:t>
            </a:r>
            <a:r>
              <a:rPr lang="en-US" sz="24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`.</a:t>
            </a:r>
            <a:endParaRPr lang="fr-CM" sz="2400" kern="1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The backend is modular and can be extended with new features or endpoints as needed.</a:t>
            </a:r>
            <a:endParaRPr lang="fr-CM" sz="2400" kern="1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fr-CM" sz="2400" kern="1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0104A1-25DB-4A49-B257-40CF6B30A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40D52-4191-48B5-89BF-0F57F61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BD9075D-1F42-4726-8EC6-EE8B41639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33511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76</TotalTime>
  <Words>363</Words>
  <Application>Microsoft Office PowerPoint</Application>
  <PresentationFormat>Widescreen</PresentationFormat>
  <Paragraphs>86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Speak Pro</vt:lpstr>
      <vt:lpstr>Calibri</vt:lpstr>
      <vt:lpstr>Arial</vt:lpstr>
      <vt:lpstr>Arial Rounded MT Bold</vt:lpstr>
      <vt:lpstr>Avenir Next LT Pro</vt:lpstr>
      <vt:lpstr>Office Theme</vt:lpstr>
      <vt:lpstr>Database Design and Implementation</vt:lpstr>
      <vt:lpstr>DATA ELEMENTS</vt:lpstr>
      <vt:lpstr>PowerPoint Presentation</vt:lpstr>
      <vt:lpstr>Conceptual Design</vt:lpstr>
      <vt:lpstr>ER Diagram</vt:lpstr>
      <vt:lpstr>ER Diagram</vt:lpstr>
      <vt:lpstr>Database Implementation</vt:lpstr>
      <vt:lpstr>Backend Implementation</vt:lpstr>
      <vt:lpstr>Conclussion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DESIGN &amp; IMPLEMENTATION</dc:title>
  <dc:creator>TATA GLEN</dc:creator>
  <cp:lastModifiedBy>TATA GLEN</cp:lastModifiedBy>
  <cp:revision>10</cp:revision>
  <dcterms:created xsi:type="dcterms:W3CDTF">2025-06-10T10:49:33Z</dcterms:created>
  <dcterms:modified xsi:type="dcterms:W3CDTF">2025-06-10T12:06:31Z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